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56" r:id="rId4"/>
    <p:sldId id="257" r:id="rId5"/>
    <p:sldId id="280" r:id="rId6"/>
    <p:sldId id="278" r:id="rId7"/>
    <p:sldId id="273" r:id="rId8"/>
    <p:sldId id="277" r:id="rId9"/>
    <p:sldId id="281" r:id="rId10"/>
    <p:sldId id="275" r:id="rId11"/>
    <p:sldId id="276" r:id="rId12"/>
    <p:sldId id="284" r:id="rId13"/>
    <p:sldId id="285" r:id="rId14"/>
    <p:sldId id="283" r:id="rId15"/>
    <p:sldId id="258" r:id="rId16"/>
    <p:sldId id="262" r:id="rId17"/>
    <p:sldId id="286" r:id="rId18"/>
    <p:sldId id="288" r:id="rId19"/>
    <p:sldId id="263" r:id="rId20"/>
    <p:sldId id="264" r:id="rId21"/>
    <p:sldId id="266" r:id="rId22"/>
    <p:sldId id="265" r:id="rId23"/>
    <p:sldId id="267" r:id="rId24"/>
    <p:sldId id="268" r:id="rId25"/>
    <p:sldId id="270" r:id="rId26"/>
    <p:sldId id="290" r:id="rId27"/>
    <p:sldId id="269" r:id="rId28"/>
    <p:sldId id="271" r:id="rId29"/>
    <p:sldId id="289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82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5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2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9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78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5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1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54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93D6-C109-514E-8F0F-607D50CA5B5B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44E3-27E6-9F45-AE6F-B9E981FAFF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2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Enseñando Profesionalismo y Habilidades de Comunicación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41954" y="4048265"/>
            <a:ext cx="2803585" cy="1112796"/>
          </a:xfrm>
        </p:spPr>
        <p:txBody>
          <a:bodyPr anchor="b"/>
          <a:lstStyle/>
          <a:p>
            <a:pPr algn="r"/>
            <a:r>
              <a:rPr lang="es-ES" dirty="0" smtClean="0"/>
              <a:t>Alberto </a:t>
            </a:r>
            <a:r>
              <a:rPr lang="es-ES" dirty="0" err="1" smtClean="0"/>
              <a:t>Arntz</a:t>
            </a:r>
            <a:endParaRPr lang="es-ES" dirty="0"/>
          </a:p>
        </p:txBody>
      </p:sp>
      <p:pic>
        <p:nvPicPr>
          <p:cNvPr id="4" name="Picture 2" descr="https://sites.google.com/site/egaf12uc/config/app/images/Logos_uc_color_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5161061"/>
            <a:ext cx="865440" cy="114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61" y="5633688"/>
            <a:ext cx="3232293" cy="6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Ingredientes para el aprendizaje de habilidades comunicacionales</a:t>
            </a:r>
            <a:endParaRPr lang="es-ES" sz="3600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Demostración de las habilidades por el docente.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Ensayo y repetición con pacientes simulados.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Práctica en un ambiente seguro.</a:t>
            </a:r>
          </a:p>
          <a:p>
            <a:endParaRPr lang="es-ES" sz="2400" dirty="0"/>
          </a:p>
          <a:p>
            <a:r>
              <a:rPr lang="es-ES" sz="2400" dirty="0" err="1"/>
              <a:t>Feedback</a:t>
            </a:r>
            <a:r>
              <a:rPr lang="es-ES" sz="2400" dirty="0"/>
              <a:t> descriptivo y constructivo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Evaluación-autoevaluación/Introspección</a:t>
            </a:r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67694" y="6165340"/>
            <a:ext cx="783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Kurtz</a:t>
            </a:r>
            <a:r>
              <a:rPr lang="es-ES" i="1" dirty="0" smtClean="0"/>
              <a:t>. </a:t>
            </a:r>
            <a:r>
              <a:rPr lang="es-ES" i="1" dirty="0" err="1" smtClean="0"/>
              <a:t>Teaching</a:t>
            </a:r>
            <a:r>
              <a:rPr lang="es-ES" i="1" dirty="0" smtClean="0"/>
              <a:t> and </a:t>
            </a:r>
            <a:r>
              <a:rPr lang="es-ES" i="1" dirty="0" err="1" smtClean="0"/>
              <a:t>Learning</a:t>
            </a:r>
            <a:r>
              <a:rPr lang="es-ES" i="1" dirty="0" smtClean="0"/>
              <a:t> </a:t>
            </a:r>
            <a:r>
              <a:rPr lang="es-ES" i="1" dirty="0" err="1" smtClean="0"/>
              <a:t>Communication</a:t>
            </a:r>
            <a:r>
              <a:rPr lang="es-ES" i="1" dirty="0" smtClean="0"/>
              <a:t> </a:t>
            </a:r>
            <a:r>
              <a:rPr lang="es-ES" i="1" dirty="0" err="1" smtClean="0"/>
              <a:t>Skills</a:t>
            </a:r>
            <a:r>
              <a:rPr lang="es-ES" i="1" dirty="0" smtClean="0"/>
              <a:t>. </a:t>
            </a:r>
            <a:r>
              <a:rPr lang="es-ES" i="1" dirty="0" err="1" smtClean="0"/>
              <a:t>Radcliffe</a:t>
            </a:r>
            <a:r>
              <a:rPr lang="es-ES" i="1" dirty="0" smtClean="0"/>
              <a:t> Medical </a:t>
            </a:r>
            <a:r>
              <a:rPr lang="es-ES" i="1" dirty="0" err="1" smtClean="0"/>
              <a:t>Press</a:t>
            </a:r>
            <a:r>
              <a:rPr lang="es-ES" i="1" dirty="0" smtClean="0"/>
              <a:t>; 2005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98455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Habilidades Comunicacionales. Competencias </a:t>
            </a:r>
            <a:r>
              <a:rPr lang="es-ES" sz="4000" dirty="0" smtClean="0"/>
              <a:t>Específicas.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79475"/>
            <a:ext cx="8229600" cy="2477003"/>
          </a:xfrm>
        </p:spPr>
        <p:txBody>
          <a:bodyPr/>
          <a:lstStyle/>
          <a:p>
            <a:r>
              <a:rPr lang="es-ES" dirty="0" smtClean="0"/>
              <a:t>Entrevista Clínica.</a:t>
            </a:r>
          </a:p>
          <a:p>
            <a:r>
              <a:rPr lang="es-ES" dirty="0" smtClean="0"/>
              <a:t>Consentimiento Informado.</a:t>
            </a:r>
          </a:p>
          <a:p>
            <a:r>
              <a:rPr lang="es-ES" dirty="0" smtClean="0"/>
              <a:t>Reporte de Evento Adverso.</a:t>
            </a:r>
          </a:p>
          <a:p>
            <a:r>
              <a:rPr lang="es-ES" dirty="0" smtClean="0"/>
              <a:t>Clase Expositiva.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078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790" y="675674"/>
            <a:ext cx="4255455" cy="1143000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>
                <a:solidFill>
                  <a:srgbClr val="4F81BD"/>
                </a:solidFill>
              </a:rPr>
              <a:t>Competencias  Específicas. </a:t>
            </a:r>
            <a:br>
              <a:rPr lang="es-ES" sz="3200" dirty="0" smtClean="0">
                <a:solidFill>
                  <a:srgbClr val="4F81BD"/>
                </a:solidFill>
              </a:rPr>
            </a:br>
            <a:r>
              <a:rPr lang="es-ES" sz="3200" dirty="0" smtClean="0">
                <a:solidFill>
                  <a:srgbClr val="4F81BD"/>
                </a:solidFill>
              </a:rPr>
              <a:t>Entrevista Clínica.</a:t>
            </a:r>
            <a:endParaRPr lang="es-ES" sz="3200" dirty="0">
              <a:solidFill>
                <a:srgbClr val="4F81BD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000382"/>
              </p:ext>
            </p:extLst>
          </p:nvPr>
        </p:nvGraphicFramePr>
        <p:xfrm>
          <a:off x="4868063" y="542283"/>
          <a:ext cx="4189593" cy="595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o" r:id="rId3" imgW="6540500" imgH="9296400" progId="Word.Document.12">
                  <p:embed/>
                </p:oleObj>
              </mc:Choice>
              <mc:Fallback>
                <p:oleObj name="Documento" r:id="rId3" imgW="6540500" imgH="929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8063" y="542283"/>
                        <a:ext cx="4189593" cy="5955224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echa derecha 3"/>
          <p:cNvSpPr/>
          <p:nvPr/>
        </p:nvSpPr>
        <p:spPr>
          <a:xfrm>
            <a:off x="4333860" y="2094301"/>
            <a:ext cx="378795" cy="25621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4333860" y="4095923"/>
            <a:ext cx="378795" cy="25621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4333860" y="5000266"/>
            <a:ext cx="378795" cy="25621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7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19" y="401036"/>
            <a:ext cx="333075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tx2"/>
                </a:solidFill>
              </a:rPr>
              <a:t>Evaluación de Rotaciones</a:t>
            </a:r>
            <a:endParaRPr lang="es-ES" sz="3600" dirty="0">
              <a:solidFill>
                <a:schemeClr val="tx2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32519"/>
              </p:ext>
            </p:extLst>
          </p:nvPr>
        </p:nvGraphicFramePr>
        <p:xfrm>
          <a:off x="3470275" y="442913"/>
          <a:ext cx="5583238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o" r:id="rId3" imgW="6273800" imgH="6565900" progId="Word.Document.12">
                  <p:embed/>
                </p:oleObj>
              </mc:Choice>
              <mc:Fallback>
                <p:oleObj name="Documento" r:id="rId3" imgW="6273800" imgH="656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0275" y="442913"/>
                        <a:ext cx="5583238" cy="6010275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852104" y="4043783"/>
            <a:ext cx="401077" cy="28963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874386" y="4333421"/>
            <a:ext cx="378795" cy="25621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99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rgbClr val="4F81BD"/>
                </a:solidFill>
              </a:rPr>
              <a:t>Clase Expositiva.</a:t>
            </a:r>
            <a:endParaRPr lang="es-ES" sz="3600" dirty="0">
              <a:solidFill>
                <a:srgbClr val="4F81BD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001" t="9882" r="25799" b="29497"/>
          <a:stretch/>
        </p:blipFill>
        <p:spPr>
          <a:xfrm>
            <a:off x="691162" y="1673856"/>
            <a:ext cx="7792617" cy="426658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0805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4F81BD"/>
                </a:solidFill>
              </a:rPr>
              <a:t>Habilidades Comunicacionales</a:t>
            </a:r>
            <a:endParaRPr lang="es-ES" sz="3600" dirty="0">
              <a:solidFill>
                <a:srgbClr val="4F81B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i="1" dirty="0" smtClean="0"/>
              <a:t>“Los Residentes deben demostrar habilidades interpersonales y comunicacionales que  permitan un intercambio efectivo de información y colaboración con pacientes, sus familias y otros profesionales de la salud”.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									ACGME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00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11388"/>
            <a:ext cx="8229600" cy="1143000"/>
          </a:xfrm>
        </p:spPr>
        <p:txBody>
          <a:bodyPr/>
          <a:lstStyle/>
          <a:p>
            <a:r>
              <a:rPr lang="es-ES" dirty="0" smtClean="0"/>
              <a:t>Profesionalismo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6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Principios Éticos de la Conducta Profesional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811" y="1143032"/>
            <a:ext cx="8229600" cy="53994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Primacía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del bienestar del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paciente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.</a:t>
            </a: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A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utonomía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del 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paciente. </a:t>
            </a:r>
          </a:p>
          <a:p>
            <a:pPr marL="0" indent="0">
              <a:buNone/>
            </a:pP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lvl="1">
              <a:buFontTx/>
              <a:buChar char="-"/>
            </a:pPr>
            <a:r>
              <a:rPr lang="es-ES" dirty="0" smtClean="0">
                <a:latin typeface="Chalkboard"/>
                <a:cs typeface="Chalkboard"/>
              </a:rPr>
              <a:t>Entregar herramientas que permitan al paciente tomar </a:t>
            </a:r>
            <a:r>
              <a:rPr lang="es-ES" dirty="0">
                <a:latin typeface="Chalkboard"/>
                <a:cs typeface="Chalkboard"/>
              </a:rPr>
              <a:t>decisiones </a:t>
            </a:r>
            <a:r>
              <a:rPr lang="es-ES" dirty="0" smtClean="0">
                <a:latin typeface="Chalkboard"/>
                <a:cs typeface="Chalkboard"/>
              </a:rPr>
              <a:t>libres e </a:t>
            </a:r>
            <a:r>
              <a:rPr lang="es-ES" b="1" dirty="0" smtClean="0">
                <a:latin typeface="Chalkboard"/>
                <a:cs typeface="Chalkboard"/>
              </a:rPr>
              <a:t>informadas</a:t>
            </a:r>
            <a:r>
              <a:rPr lang="es-ES" dirty="0" smtClean="0">
                <a:latin typeface="Chalkboard"/>
                <a:cs typeface="Chalkboard"/>
              </a:rPr>
              <a:t> </a:t>
            </a:r>
            <a:r>
              <a:rPr lang="es-ES" dirty="0">
                <a:latin typeface="Chalkboard"/>
                <a:cs typeface="Chalkboard"/>
              </a:rPr>
              <a:t>sobre </a:t>
            </a:r>
            <a:r>
              <a:rPr lang="es-ES" dirty="0" smtClean="0">
                <a:latin typeface="Chalkboard"/>
                <a:cs typeface="Chalkboard"/>
              </a:rPr>
              <a:t>su </a:t>
            </a:r>
            <a:r>
              <a:rPr lang="es-ES" dirty="0">
                <a:latin typeface="Chalkboard"/>
                <a:cs typeface="Chalkboard"/>
              </a:rPr>
              <a:t>tratamientos</a:t>
            </a:r>
            <a:r>
              <a:rPr lang="es-ES" dirty="0" smtClean="0">
                <a:latin typeface="Chalkboard"/>
                <a:cs typeface="Chalkboard"/>
              </a:rPr>
              <a:t>. (información oral y escrita, internet, segundas opiniones)</a:t>
            </a:r>
          </a:p>
          <a:p>
            <a:pPr marL="457200" lvl="1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 - Las </a:t>
            </a:r>
            <a:r>
              <a:rPr lang="es-ES" dirty="0">
                <a:latin typeface="Chalkboard"/>
                <a:cs typeface="Chalkboard"/>
              </a:rPr>
              <a:t>decisiones de los pacientes respecto a sus cuidados deben ser </a:t>
            </a:r>
            <a:r>
              <a:rPr lang="es-ES" dirty="0" smtClean="0">
                <a:latin typeface="Chalkboard"/>
                <a:cs typeface="Chalkboard"/>
              </a:rPr>
              <a:t>soberanas, siempre y cuando se </a:t>
            </a:r>
            <a:r>
              <a:rPr lang="es-ES" dirty="0">
                <a:latin typeface="Chalkboard"/>
                <a:cs typeface="Chalkboard"/>
              </a:rPr>
              <a:t>atengan a prácticas éticas y no den lugar a demandas de cuidados inapropiados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457200" lvl="1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J</a:t>
            </a:r>
            <a:r>
              <a:rPr lang="es-ES" dirty="0" smtClean="0">
                <a:solidFill>
                  <a:srgbClr val="0000FF"/>
                </a:solidFill>
                <a:latin typeface="Chalkboard"/>
                <a:cs typeface="Chalkboard"/>
              </a:rPr>
              <a:t>usticia </a:t>
            </a:r>
            <a:r>
              <a:rPr lang="es-ES" dirty="0">
                <a:solidFill>
                  <a:srgbClr val="0000FF"/>
                </a:solidFill>
                <a:latin typeface="Chalkboard"/>
                <a:cs typeface="Chalkboard"/>
              </a:rPr>
              <a:t>social. </a:t>
            </a: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514350" indent="-514350">
              <a:buFont typeface="+mj-lt"/>
              <a:buAutoNum type="arabicPeriod"/>
            </a:pPr>
            <a:endParaRPr lang="es-ES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-Distribución </a:t>
            </a:r>
            <a:r>
              <a:rPr lang="es-ES" dirty="0">
                <a:latin typeface="Chalkboard"/>
                <a:cs typeface="Chalkboard"/>
              </a:rPr>
              <a:t>equitativa de los recursos asistenciales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 </a:t>
            </a:r>
          </a:p>
          <a:p>
            <a:pPr marL="457200" lvl="1" indent="0">
              <a:buNone/>
            </a:pPr>
            <a:r>
              <a:rPr lang="es-ES" dirty="0" smtClean="0">
                <a:latin typeface="Chalkboard"/>
                <a:cs typeface="Chalkboard"/>
              </a:rPr>
              <a:t>-No discriminar (positiva o negativamente) por </a:t>
            </a:r>
            <a:r>
              <a:rPr lang="es-ES" dirty="0">
                <a:latin typeface="Chalkboard"/>
                <a:cs typeface="Chalkboard"/>
              </a:rPr>
              <a:t>género, </a:t>
            </a:r>
            <a:r>
              <a:rPr lang="es-ES" dirty="0" smtClean="0">
                <a:latin typeface="Chalkboard"/>
                <a:cs typeface="Chalkboard"/>
              </a:rPr>
              <a:t>nivel </a:t>
            </a:r>
            <a:r>
              <a:rPr lang="es-ES" dirty="0">
                <a:latin typeface="Chalkboard"/>
                <a:cs typeface="Chalkboard"/>
              </a:rPr>
              <a:t>socio económico, etnicidad, religión o </a:t>
            </a:r>
            <a:r>
              <a:rPr lang="es-ES" dirty="0" smtClean="0">
                <a:latin typeface="Chalkboard"/>
                <a:cs typeface="Chalkboard"/>
              </a:rPr>
              <a:t>cualquiera </a:t>
            </a:r>
            <a:r>
              <a:rPr lang="es-ES" dirty="0">
                <a:latin typeface="Chalkboard"/>
                <a:cs typeface="Chalkboard"/>
              </a:rPr>
              <a:t>categoría social.</a:t>
            </a:r>
          </a:p>
        </p:txBody>
      </p:sp>
    </p:spTree>
    <p:extLst>
      <p:ext uri="{BB962C8B-B14F-4D97-AF65-F5344CB8AC3E}">
        <p14:creationId xmlns:p14="http://schemas.microsoft.com/office/powerpoint/2010/main" val="383984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090" y="130533"/>
            <a:ext cx="5962367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halkboard"/>
                <a:cs typeface="Chalkboard"/>
              </a:rPr>
              <a:t>Decálogo de las Responsabilidades Profesionales</a:t>
            </a:r>
            <a:endParaRPr lang="es-ES" sz="28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87131"/>
            <a:ext cx="8229600" cy="5391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1.  Competencia. </a:t>
            </a:r>
          </a:p>
          <a:p>
            <a:pPr marL="0" indent="0">
              <a:buNone/>
            </a:pPr>
            <a:endParaRPr lang="es-ES" sz="1400" dirty="0" smtClean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2. Honestidad.</a:t>
            </a:r>
          </a:p>
          <a:p>
            <a:pPr marL="457200" lvl="1" indent="0">
              <a:buNone/>
            </a:pPr>
            <a:endParaRPr lang="es-ES" sz="1400" dirty="0" smtClean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3.</a:t>
            </a: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 </a:t>
            </a: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Confidencialidad.</a:t>
            </a:r>
          </a:p>
          <a:p>
            <a:pPr marL="457200" lvl="1" indent="0">
              <a:buNone/>
            </a:pPr>
            <a:endParaRPr lang="es-ES" sz="1400" dirty="0" smtClean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4. Mantener </a:t>
            </a: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relaciones apropiadas con los </a:t>
            </a: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pacientes.</a:t>
            </a:r>
          </a:p>
          <a:p>
            <a:pPr marL="0" indent="0">
              <a:buNone/>
            </a:pPr>
            <a:endParaRPr lang="es-ES" sz="1400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5. Perfeccionar </a:t>
            </a: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la calidad de la </a:t>
            </a: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atención.</a:t>
            </a:r>
          </a:p>
          <a:p>
            <a:pPr marL="0" indent="0">
              <a:buNone/>
            </a:pPr>
            <a:endParaRPr lang="es-ES" sz="1400" dirty="0" smtClean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6. Mejorar el Acceso a la atención.</a:t>
            </a:r>
          </a:p>
          <a:p>
            <a:pPr marL="0" indent="0">
              <a:buNone/>
            </a:pP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 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7. Distribución </a:t>
            </a: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justa de recursos limitados. </a:t>
            </a:r>
          </a:p>
          <a:p>
            <a:pPr marL="0" indent="0">
              <a:buNone/>
            </a:pPr>
            <a:endParaRPr lang="es-ES" sz="1400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8. Conocimiento científico.</a:t>
            </a:r>
          </a:p>
          <a:p>
            <a:pPr marL="0" indent="0">
              <a:buNone/>
            </a:pPr>
            <a:endParaRPr lang="es-ES" sz="1400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9. Manejo de los conflictos de intereses. </a:t>
            </a:r>
          </a:p>
          <a:p>
            <a:pPr marL="0" indent="0">
              <a:buNone/>
            </a:pPr>
            <a:endParaRPr lang="es-ES" sz="1400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1F497D"/>
                </a:solidFill>
                <a:latin typeface="Chalkboard"/>
                <a:cs typeface="Chalkboard"/>
              </a:rPr>
              <a:t>10. Compromiso con las Responsabilidades </a:t>
            </a:r>
            <a:r>
              <a:rPr lang="es-ES" sz="1400" dirty="0" smtClean="0">
                <a:solidFill>
                  <a:srgbClr val="1F497D"/>
                </a:solidFill>
                <a:latin typeface="Chalkboard"/>
                <a:cs typeface="Chalkboard"/>
              </a:rPr>
              <a:t>Profesionales.</a:t>
            </a:r>
            <a:endParaRPr lang="es-ES" sz="14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03" y="129142"/>
            <a:ext cx="1279273" cy="14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Enseñanza referida al Hacer y no al Ser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74" t="5407" r="9227" b="22187"/>
          <a:stretch/>
        </p:blipFill>
        <p:spPr>
          <a:xfrm>
            <a:off x="1596978" y="1595766"/>
            <a:ext cx="4124909" cy="4570191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4103199" y="1888867"/>
            <a:ext cx="2518366" cy="933578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Stupid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as </a:t>
            </a:r>
            <a:r>
              <a:rPr lang="es-ES" dirty="0" err="1" smtClean="0">
                <a:solidFill>
                  <a:schemeClr val="tx1"/>
                </a:solidFill>
              </a:rPr>
              <a:t>stupid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does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2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22300"/>
            <a:ext cx="5080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91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Coherencia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Picture 2" descr="http://ozsoapbox.com/wp-content/uploads/2011/12/legal-yet-illegal-right-turn-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700" y="1246636"/>
            <a:ext cx="5810167" cy="43924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377251" y="5992269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Entre currículum explícito e implícito</a:t>
            </a:r>
            <a:endParaRPr lang="es-E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424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Retroalimentación Efectiva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4" name="Picture 2" descr="http://donigreenberg.com/wp-content/uploads/2008/12/man-sh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113" y="1417638"/>
            <a:ext cx="5534831" cy="4151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64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05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Docencia del Profesionalismo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89436" cy="438392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El Profesionalismo es un </a:t>
            </a:r>
            <a:r>
              <a:rPr lang="es-ES" sz="2400" dirty="0">
                <a:solidFill>
                  <a:srgbClr val="3366FF"/>
                </a:solidFill>
                <a:latin typeface="Chalkboard"/>
                <a:cs typeface="Chalkboard"/>
              </a:rPr>
              <a:t>C</a:t>
            </a:r>
            <a:r>
              <a:rPr lang="es-ES" sz="2400" dirty="0" smtClean="0">
                <a:solidFill>
                  <a:srgbClr val="3366FF"/>
                </a:solidFill>
                <a:latin typeface="Chalkboard"/>
                <a:cs typeface="Chalkboard"/>
              </a:rPr>
              <a:t>ódigo conductual</a:t>
            </a:r>
            <a:r>
              <a:rPr lang="es-ES" sz="2400" dirty="0" smtClean="0">
                <a:latin typeface="Chalkboard"/>
                <a:cs typeface="Chalkboard"/>
              </a:rPr>
              <a:t> basado en principios éticos y valores, pero:</a:t>
            </a:r>
          </a:p>
          <a:p>
            <a:pPr marL="0" indent="0"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 lvl="1"/>
            <a:r>
              <a:rPr lang="es-ES" sz="2400" dirty="0">
                <a:latin typeface="Chalkboard"/>
                <a:cs typeface="Chalkboard"/>
              </a:rPr>
              <a:t>Variable según contexto socio-cultural y etario</a:t>
            </a:r>
            <a:r>
              <a:rPr lang="es-ES" sz="2400" dirty="0" smtClean="0">
                <a:latin typeface="Chalkboard"/>
                <a:cs typeface="Chalkboard"/>
              </a:rPr>
              <a:t>.</a:t>
            </a:r>
          </a:p>
          <a:p>
            <a:pPr lvl="1"/>
            <a:r>
              <a:rPr lang="es-ES" sz="2400" dirty="0">
                <a:latin typeface="Chalkboard"/>
                <a:cs typeface="Chalkboard"/>
              </a:rPr>
              <a:t>Requiere consenso y revisión </a:t>
            </a:r>
            <a:r>
              <a:rPr lang="es-ES" sz="2400" dirty="0" smtClean="0">
                <a:latin typeface="Chalkboard"/>
                <a:cs typeface="Chalkboard"/>
              </a:rPr>
              <a:t>constante.</a:t>
            </a:r>
            <a:endParaRPr lang="es-ES" sz="2400" dirty="0">
              <a:latin typeface="Chalkboard"/>
              <a:cs typeface="Chalkboard"/>
            </a:endParaRP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Debe estar escrito.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96" r="60037"/>
          <a:stretch/>
        </p:blipFill>
        <p:spPr>
          <a:xfrm>
            <a:off x="6476901" y="1417638"/>
            <a:ext cx="2209899" cy="48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367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Metodología Docente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2710"/>
            <a:ext cx="665480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Chalkboard"/>
                <a:cs typeface="Chalkboard"/>
              </a:rPr>
              <a:t>Modelaje explícito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Clases teóricas de ética y marco legal regulatorio.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Manual de Comportamiento.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Consensuado.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Ajustado al ámbito particular.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Actualizado.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Análisis de Eventos Críticos.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Reales.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Simulados.</a:t>
            </a:r>
          </a:p>
          <a:p>
            <a:pPr marL="457200" lvl="1" indent="0">
              <a:buNone/>
            </a:pPr>
            <a:endParaRPr lang="es-ES" dirty="0" smtClean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268"/>
          <a:stretch/>
        </p:blipFill>
        <p:spPr>
          <a:xfrm>
            <a:off x="7484460" y="125804"/>
            <a:ext cx="1335535" cy="186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F497D"/>
                </a:solidFill>
                <a:latin typeface="Chalkboard"/>
                <a:cs typeface="Chalkboard"/>
              </a:rPr>
              <a:t>Modelaje Explícito</a:t>
            </a:r>
            <a:endParaRPr lang="es-ES" sz="36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198033"/>
            <a:ext cx="8229600" cy="4525963"/>
          </a:xfrm>
        </p:spPr>
        <p:txBody>
          <a:bodyPr/>
          <a:lstStyle/>
          <a:p>
            <a:r>
              <a:rPr lang="es-ES" sz="2800" dirty="0" smtClean="0">
                <a:latin typeface="Chalkboard"/>
                <a:cs typeface="Chalkboard"/>
              </a:rPr>
              <a:t>Valores del Médico con función docente:</a:t>
            </a:r>
          </a:p>
          <a:p>
            <a:pPr marL="0" indent="0">
              <a:buNone/>
            </a:pPr>
            <a:endParaRPr lang="es-ES" sz="2800" dirty="0" smtClean="0">
              <a:latin typeface="Chalkboard"/>
              <a:cs typeface="Chalkboard"/>
            </a:endParaRP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Compromiso con la Excelencia profesional.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Altruismo.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Comunicación efectiva con pacientes, colegas y estudiantes.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Entusiasmo.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Respeto a la dignidad de pacientes, colegas y estudiantes.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Estilo de vida balanceado.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9240" y="201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10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F497D"/>
                </a:solidFill>
                <a:latin typeface="Chalkboard"/>
                <a:cs typeface="Chalkboard"/>
              </a:rPr>
              <a:t>La Evaluación guía el Aprendizaje</a:t>
            </a:r>
            <a:endParaRPr lang="es-ES" sz="36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7100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halkboard"/>
                <a:cs typeface="Chalkboard"/>
              </a:rPr>
              <a:t>Rúbrica Actitudinal.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Evaluación de rotaciones.</a:t>
            </a:r>
          </a:p>
          <a:p>
            <a:pPr marL="0" indent="0"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r>
              <a:rPr lang="es-ES" sz="2400" dirty="0" smtClean="0">
                <a:solidFill>
                  <a:srgbClr val="1F497D"/>
                </a:solidFill>
                <a:latin typeface="Chalkboard"/>
                <a:cs typeface="Chalkboard"/>
              </a:rPr>
              <a:t>Análisis de Evento Crítico.</a:t>
            </a:r>
          </a:p>
          <a:p>
            <a:pPr lvl="1">
              <a:buFontTx/>
              <a:buChar char="-"/>
            </a:pPr>
            <a:r>
              <a:rPr lang="es-ES" sz="2400" dirty="0" smtClean="0">
                <a:latin typeface="Chalkboard"/>
                <a:cs typeface="Chalkboard"/>
              </a:rPr>
              <a:t>Portafolio.</a:t>
            </a:r>
          </a:p>
          <a:p>
            <a:pPr marL="457200" lvl="1" indent="0">
              <a:buNone/>
            </a:pPr>
            <a:endParaRPr lang="es-ES" sz="2400" dirty="0">
              <a:latin typeface="Chalkboard"/>
              <a:cs typeface="Chalkboard"/>
            </a:endParaRPr>
          </a:p>
          <a:p>
            <a:r>
              <a:rPr lang="es-ES" sz="2400" dirty="0">
                <a:solidFill>
                  <a:srgbClr val="1F497D"/>
                </a:solidFill>
                <a:latin typeface="Chalkboard"/>
                <a:cs typeface="Chalkboard"/>
              </a:rPr>
              <a:t>Hoja de </a:t>
            </a:r>
            <a:r>
              <a:rPr lang="es-ES" sz="2400" dirty="0" smtClean="0">
                <a:solidFill>
                  <a:srgbClr val="1F497D"/>
                </a:solidFill>
                <a:latin typeface="Chalkboard"/>
                <a:cs typeface="Chalkboard"/>
              </a:rPr>
              <a:t>Vida.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 Registro de eventos en los que el residente realiza u omite actos profesionales.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9877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4379"/>
            <a:ext cx="2383763" cy="11430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1F497D"/>
                </a:solidFill>
              </a:rPr>
              <a:t>Rubrica de Rotaciones</a:t>
            </a:r>
            <a:endParaRPr lang="es-ES" sz="2400" dirty="0">
              <a:solidFill>
                <a:srgbClr val="1F497D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011127"/>
              </p:ext>
            </p:extLst>
          </p:nvPr>
        </p:nvGraphicFramePr>
        <p:xfrm>
          <a:off x="2874386" y="277807"/>
          <a:ext cx="5922884" cy="637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o" r:id="rId3" imgW="6273800" imgH="6565900" progId="Word.Document.12">
                  <p:embed/>
                </p:oleObj>
              </mc:Choice>
              <mc:Fallback>
                <p:oleObj name="Documento" r:id="rId3" imgW="6273800" imgH="656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386" y="277807"/>
                        <a:ext cx="5922884" cy="6375899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793706" y="5636789"/>
            <a:ext cx="590057" cy="334197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1793706" y="6060105"/>
            <a:ext cx="590057" cy="334197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1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10" y="411909"/>
            <a:ext cx="1920169" cy="13969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732" y="411909"/>
            <a:ext cx="5813761" cy="1143000"/>
          </a:xfrm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Ejercicio de análisis</a:t>
            </a:r>
            <a:r>
              <a:rPr lang="es-ES" sz="2400" dirty="0">
                <a:latin typeface="Chalkboard"/>
                <a:cs typeface="Chalkboard"/>
              </a:rPr>
              <a:t> </a:t>
            </a:r>
            <a:r>
              <a:rPr lang="es-ES" sz="2400" dirty="0" smtClean="0">
                <a:latin typeface="Chalkboard"/>
                <a:cs typeface="Chalkboard"/>
              </a:rPr>
              <a:t>de Evento Crítico</a:t>
            </a:r>
            <a:br>
              <a:rPr lang="es-ES" sz="2400" dirty="0" smtClean="0">
                <a:latin typeface="Chalkboard"/>
                <a:cs typeface="Chalkboard"/>
              </a:rPr>
            </a:br>
            <a:r>
              <a:rPr lang="es-ES" sz="2400" dirty="0" smtClean="0">
                <a:latin typeface="Chalkboard"/>
                <a:cs typeface="Chalkboard"/>
              </a:rPr>
              <a:t>“El Doctor </a:t>
            </a:r>
            <a:r>
              <a:rPr lang="es-ES" sz="2400" dirty="0" err="1" smtClean="0">
                <a:latin typeface="Chalkboard"/>
                <a:cs typeface="Chalkboard"/>
              </a:rPr>
              <a:t>Toolate</a:t>
            </a:r>
            <a:r>
              <a:rPr lang="es-ES" sz="2400" dirty="0" smtClean="0">
                <a:latin typeface="Chalkboard"/>
                <a:cs typeface="Chalkboard"/>
              </a:rPr>
              <a:t> llega atrasado a la consulta”</a:t>
            </a:r>
            <a:endParaRPr lang="es-ES" sz="2400" dirty="0">
              <a:latin typeface="Chalkboard"/>
              <a:cs typeface="Chalkboard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88670"/>
              </p:ext>
            </p:extLst>
          </p:nvPr>
        </p:nvGraphicFramePr>
        <p:xfrm>
          <a:off x="731776" y="2222499"/>
          <a:ext cx="7825886" cy="361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337"/>
                <a:gridCol w="4747549"/>
              </a:tblGrid>
              <a:tr h="122956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Descripción del evento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0" dirty="0" smtClean="0">
                          <a:solidFill>
                            <a:srgbClr val="000000"/>
                          </a:solidFill>
                        </a:rPr>
                        <a:t>Son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las 10:00 AM, el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Dr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X tiene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pctes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citados desde las 9. Hay 4 pacientes esperando. La Secretaria llama al celular del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Dr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quien no responde. La auxiliar no le ha informado de la situación a los pacientes, quienes se observan ansiosos. Voy  a la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cafeteria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a comprar (porque estoy nervioso) y me encuentro al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Dr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X tomando desayuno con una enfermera. Me acerco al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Dr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y le digo que la secretaria lo estaba llamando porque tiene pacientes esperando. El </a:t>
                      </a:r>
                      <a:r>
                        <a:rPr lang="es-ES" sz="1000" b="0" baseline="0" dirty="0" err="1" smtClean="0">
                          <a:solidFill>
                            <a:srgbClr val="000000"/>
                          </a:solidFill>
                        </a:rPr>
                        <a:t>Dr</a:t>
                      </a:r>
                      <a:r>
                        <a:rPr lang="es-ES" sz="1000" b="0" baseline="0" dirty="0" smtClean="0">
                          <a:solidFill>
                            <a:srgbClr val="000000"/>
                          </a:solidFill>
                        </a:rPr>
                        <a:t> me responde: “gracias, termino el café y voy”.</a:t>
                      </a:r>
                      <a:endParaRPr lang="es-ES" sz="1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01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Identificar</a:t>
                      </a:r>
                      <a:r>
                        <a:rPr lang="es-ES" sz="1400" baseline="0" dirty="0" smtClean="0"/>
                        <a:t> protagonistas y describir emociones de cada uno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80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Describir consecuencias</a:t>
                      </a:r>
                      <a:r>
                        <a:rPr lang="es-ES" sz="1400" baseline="0" dirty="0" smtClean="0"/>
                        <a:t> del acto 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Explicar principios éticos y conductas profesionales involucrados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01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Propuesta de reforzamiento/remediación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0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Evaluación de Eventos Hoja de Vida</a:t>
            </a:r>
            <a:endParaRPr lang="es-ES" sz="3600" dirty="0">
              <a:latin typeface="Chalkboard"/>
              <a:cs typeface="Chalkboard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162958"/>
              </p:ext>
            </p:extLst>
          </p:nvPr>
        </p:nvGraphicFramePr>
        <p:xfrm>
          <a:off x="457200" y="2246314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indicador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No es capaz de describir sus acciones y emociones.</a:t>
                      </a:r>
                    </a:p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No es capaz de identificar el impacto que sus actos producen en los demás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No es capaz de reconocer señales de reacción en el otro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Entiende la necesidad de pedir ayuda cuando la necesita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Es capaz de  explicitar sus fortalezas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y debilidades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Capaz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de auto-manejar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gatillantes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emocionales, dándose espacio para la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reflección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y/o pedir ayuda. Capaz de reconocer ansiedades o perspectivas del otro y es capaz de entablar conversaciones de ayuda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7201" y="1143000"/>
            <a:ext cx="822960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Evento #3: Jefe de Residentes autorizó a los residentes asistir a un Curso externo, no contemplado en el Programa, sin informar al Director de Programa.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333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F497D"/>
                </a:solidFill>
              </a:rPr>
              <a:t>Conclusiones</a:t>
            </a:r>
            <a:endParaRPr lang="es-ES" sz="3600" dirty="0">
              <a:solidFill>
                <a:srgbClr val="1F497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Habilidades Comunicacionales y Profesionalismo requieren docencia activa.</a:t>
            </a:r>
          </a:p>
          <a:p>
            <a:r>
              <a:rPr lang="es-ES" dirty="0" smtClean="0"/>
              <a:t>Deben estar explicitados en el Programa, en cuanto objetivos, metodología docente y evaluación.</a:t>
            </a:r>
          </a:p>
          <a:p>
            <a:r>
              <a:rPr lang="es-ES" dirty="0" smtClean="0"/>
              <a:t>Elementos Claves para el aprendizaje son</a:t>
            </a:r>
          </a:p>
          <a:p>
            <a:pPr lvl="1"/>
            <a:r>
              <a:rPr lang="es-ES" dirty="0" smtClean="0"/>
              <a:t>Modelaje</a:t>
            </a:r>
          </a:p>
          <a:p>
            <a:pPr lvl="1"/>
            <a:r>
              <a:rPr lang="es-ES" dirty="0" smtClean="0"/>
              <a:t>Retroalimentación</a:t>
            </a:r>
          </a:p>
          <a:p>
            <a:pPr lvl="1"/>
            <a:r>
              <a:rPr lang="es-ES" dirty="0" smtClean="0"/>
              <a:t>Práctica simulada y repetición.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17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Habilidades Comunicacionales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62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“Si no sabes comunicar, no importa cuanto conoces”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03" y="2815133"/>
            <a:ext cx="3937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Arsenal terapéutico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4" y="1201626"/>
            <a:ext cx="3055966" cy="216229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00" y="1201626"/>
            <a:ext cx="3321100" cy="21622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988" y="4053328"/>
            <a:ext cx="3255598" cy="22122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78395" y="3672856"/>
            <a:ext cx="79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bisturí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09773" y="3775833"/>
            <a:ext cx="96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fármaco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107220" y="6360111"/>
            <a:ext cx="89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palabra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3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3103"/>
            <a:ext cx="8229600" cy="1143000"/>
          </a:xfrm>
        </p:spPr>
        <p:txBody>
          <a:bodyPr/>
          <a:lstStyle/>
          <a:p>
            <a:r>
              <a:rPr lang="es-ES" dirty="0" smtClean="0"/>
              <a:t>La Cura por la Palabra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7478"/>
          <a:stretch/>
        </p:blipFill>
        <p:spPr>
          <a:xfrm>
            <a:off x="1288166" y="1498891"/>
            <a:ext cx="6205509" cy="47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Beneficios de una Comunicación Efectiva en Clínica.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9038"/>
            <a:ext cx="8229600" cy="3411361"/>
          </a:xfrm>
        </p:spPr>
        <p:txBody>
          <a:bodyPr/>
          <a:lstStyle/>
          <a:p>
            <a:r>
              <a:rPr lang="es-ES" dirty="0" smtClean="0"/>
              <a:t>Mayor eficacia diagnóstica.</a:t>
            </a:r>
          </a:p>
          <a:p>
            <a:r>
              <a:rPr lang="es-ES" dirty="0" smtClean="0"/>
              <a:t>Menos demandas por mala práctica.</a:t>
            </a:r>
          </a:p>
          <a:p>
            <a:r>
              <a:rPr lang="es-ES" dirty="0" smtClean="0"/>
              <a:t>Mayor eficacia terapéutica.</a:t>
            </a:r>
          </a:p>
          <a:p>
            <a:r>
              <a:rPr lang="es-ES" dirty="0" smtClean="0"/>
              <a:t>Mayor satisfacción profesional.</a:t>
            </a:r>
          </a:p>
          <a:p>
            <a:r>
              <a:rPr lang="es-ES" dirty="0" smtClean="0"/>
              <a:t>Menos </a:t>
            </a:r>
            <a:r>
              <a:rPr lang="es-ES" dirty="0" err="1" smtClean="0"/>
              <a:t>burn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5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/>
              <a:t>Cambio del Paradigma Comunicacional</a:t>
            </a:r>
            <a:endParaRPr lang="es-CL" sz="36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043608" y="1340768"/>
            <a:ext cx="2880320" cy="4977844"/>
            <a:chOff x="683568" y="1556792"/>
            <a:chExt cx="2880320" cy="4977844"/>
          </a:xfrm>
        </p:grpSpPr>
        <p:pic>
          <p:nvPicPr>
            <p:cNvPr id="1026" name="Picture 2" descr="http://4.bp.blogspot.com/_nsrqcl1DVdA/TGmfY8lFz3I/AAAAAAAAGL4/oarGsUU3ZQY/s1600/shotput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556792"/>
              <a:ext cx="2847975" cy="4276726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683568" y="616530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        lanzamiento bala</a:t>
              </a:r>
              <a:endParaRPr lang="es-CL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292080" y="1340768"/>
            <a:ext cx="2952328" cy="4977844"/>
            <a:chOff x="4572000" y="1556792"/>
            <a:chExt cx="2952328" cy="4977844"/>
          </a:xfrm>
        </p:grpSpPr>
        <p:pic>
          <p:nvPicPr>
            <p:cNvPr id="1028" name="Picture 4" descr="http://media1.onsugar.com/files/users/1/12981/30_2007/fris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556792"/>
              <a:ext cx="2857500" cy="4219575"/>
            </a:xfrm>
            <a:prstGeom prst="rect">
              <a:avLst/>
            </a:prstGeom>
            <a:noFill/>
          </p:spPr>
        </p:pic>
        <p:sp>
          <p:nvSpPr>
            <p:cNvPr id="7" name="6 CuadroTexto"/>
            <p:cNvSpPr txBox="1"/>
            <p:nvPr/>
          </p:nvSpPr>
          <p:spPr>
            <a:xfrm>
              <a:off x="5292080" y="6165304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err="1" smtClean="0"/>
                <a:t>frisbee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5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Docencia en Comunicación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88343"/>
            <a:ext cx="8229600" cy="230517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Métodos experienciales.</a:t>
            </a:r>
          </a:p>
          <a:p>
            <a:r>
              <a:rPr lang="es-ES" dirty="0" smtClean="0"/>
              <a:t>Práctica y repetición.</a:t>
            </a:r>
          </a:p>
          <a:p>
            <a:r>
              <a:rPr lang="es-ES" dirty="0" smtClean="0"/>
              <a:t>Transversal y Cont</a:t>
            </a:r>
            <a:r>
              <a:rPr lang="es-ES" dirty="0"/>
              <a:t>i</a:t>
            </a:r>
            <a:r>
              <a:rPr lang="es-ES" dirty="0" smtClean="0"/>
              <a:t>nua en el Programa</a:t>
            </a:r>
            <a:r>
              <a:rPr lang="es-ES" dirty="0"/>
              <a:t>.</a:t>
            </a:r>
            <a:endParaRPr lang="es-ES" dirty="0" smtClean="0"/>
          </a:p>
          <a:p>
            <a:r>
              <a:rPr lang="es-ES" dirty="0" smtClean="0"/>
              <a:t>Los hombres aprenden más lento que las mujeres.</a:t>
            </a:r>
          </a:p>
          <a:p>
            <a:r>
              <a:rPr lang="es-ES" dirty="0" smtClean="0"/>
              <a:t>Focalizada </a:t>
            </a:r>
            <a:r>
              <a:rPr lang="es-ES" dirty="0"/>
              <a:t>en Competencias específicas.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214" t="2307" r="12519" b="8644"/>
          <a:stretch/>
        </p:blipFill>
        <p:spPr>
          <a:xfrm>
            <a:off x="2495591" y="1125129"/>
            <a:ext cx="3821373" cy="24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7052</TotalTime>
  <Words>886</Words>
  <Application>Microsoft Macintosh PowerPoint</Application>
  <PresentationFormat>Presentación en pantalla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Documento</vt:lpstr>
      <vt:lpstr>Enseñando Profesionalismo y Habilidades de Comunicación</vt:lpstr>
      <vt:lpstr>Presentación de PowerPoint</vt:lpstr>
      <vt:lpstr>Habilidades Comunicacionales</vt:lpstr>
      <vt:lpstr>Presentación de PowerPoint</vt:lpstr>
      <vt:lpstr>Arsenal terapéutico</vt:lpstr>
      <vt:lpstr>La Cura por la Palabra</vt:lpstr>
      <vt:lpstr>Beneficios de una Comunicación Efectiva en Clínica.</vt:lpstr>
      <vt:lpstr>Cambio del Paradigma Comunicacional</vt:lpstr>
      <vt:lpstr>Docencia en Comunicación</vt:lpstr>
      <vt:lpstr>Ingredientes para el aprendizaje de habilidades comunicacionales</vt:lpstr>
      <vt:lpstr>Habilidades Comunicacionales. Competencias Específicas.</vt:lpstr>
      <vt:lpstr>Competencias  Específicas.  Entrevista Clínica.</vt:lpstr>
      <vt:lpstr>Evaluación de Rotaciones</vt:lpstr>
      <vt:lpstr>Clase Expositiva.</vt:lpstr>
      <vt:lpstr>Habilidades Comunicacionales</vt:lpstr>
      <vt:lpstr>Profesionalismo</vt:lpstr>
      <vt:lpstr>Principios Éticos de la Conducta Profesional</vt:lpstr>
      <vt:lpstr>Decálogo de las Responsabilidades Profesionales</vt:lpstr>
      <vt:lpstr>Enseñanza referida al Hacer y no al Ser</vt:lpstr>
      <vt:lpstr>Coherencia</vt:lpstr>
      <vt:lpstr>Retroalimentación Efectiva</vt:lpstr>
      <vt:lpstr>Docencia del Profesionalismo</vt:lpstr>
      <vt:lpstr>Metodología Docente</vt:lpstr>
      <vt:lpstr>Modelaje Explícito</vt:lpstr>
      <vt:lpstr>La Evaluación guía el Aprendizaje</vt:lpstr>
      <vt:lpstr>Rubrica de Rotaciones</vt:lpstr>
      <vt:lpstr>Ejercicio de análisis de Evento Crítico “El Doctor Toolate llega atrasado a la consulta”</vt:lpstr>
      <vt:lpstr>Evaluación de Eventos Hoja de Vida</vt:lpstr>
      <vt:lpstr>Conclusiones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Comunicacionales</dc:title>
  <dc:creator>Alberto</dc:creator>
  <cp:lastModifiedBy>Alberto</cp:lastModifiedBy>
  <cp:revision>32</cp:revision>
  <dcterms:created xsi:type="dcterms:W3CDTF">2015-05-20T21:36:16Z</dcterms:created>
  <dcterms:modified xsi:type="dcterms:W3CDTF">2015-06-19T09:30:06Z</dcterms:modified>
</cp:coreProperties>
</file>